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7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35" r:id="rId30"/>
    <p:sldId id="328" r:id="rId31"/>
    <p:sldId id="332" r:id="rId32"/>
    <p:sldId id="272" r:id="rId33"/>
    <p:sldId id="338" r:id="rId34"/>
    <p:sldId id="287" r:id="rId35"/>
    <p:sldId id="333" r:id="rId36"/>
    <p:sldId id="289" r:id="rId37"/>
    <p:sldId id="307" r:id="rId38"/>
    <p:sldId id="323" r:id="rId39"/>
    <p:sldId id="320" r:id="rId40"/>
    <p:sldId id="334" r:id="rId41"/>
    <p:sldId id="336" r:id="rId42"/>
    <p:sldId id="337" r:id="rId43"/>
    <p:sldId id="329" r:id="rId44"/>
    <p:sldId id="292" r:id="rId45"/>
    <p:sldId id="293" r:id="rId4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70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02/16/2024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16.02.2024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16.02.2024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16.02.2024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Relationship Id="rId9" Type="http://schemas.openxmlformats.org/officeDocument/2006/relationships/hyperlink" Target="https://fleuret.org/public/lbdl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7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prompt-engineering" TargetMode="External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rage.googleapis.com/deepmind-media/gemini/gemini_v1_5_report.pdf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03.0215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Relationship Id="rId9" Type="http://schemas.openxmlformats.org/officeDocument/2006/relationships/hyperlink" Target="https://fleuret.org/public/lbdl.pdf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06.09685" TargetMode="External"/><Relationship Id="rId3" Type="http://schemas.openxmlformats.org/officeDocument/2006/relationships/hyperlink" Target="https://arxiv.org/abs/2401.04088" TargetMode="External"/><Relationship Id="rId7" Type="http://schemas.openxmlformats.org/officeDocument/2006/relationships/hyperlink" Target="https://arxiv.org/abs/2309.03409" TargetMode="External"/><Relationship Id="rId2" Type="http://schemas.openxmlformats.org/officeDocument/2006/relationships/hyperlink" Target="https://arxiv.org/abs/1701.0653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12.00752" TargetMode="External"/><Relationship Id="rId5" Type="http://schemas.openxmlformats.org/officeDocument/2006/relationships/hyperlink" Target="https://arxiv.org/abs/2004.05150" TargetMode="External"/><Relationship Id="rId4" Type="http://schemas.openxmlformats.org/officeDocument/2006/relationships/hyperlink" Target="https://storage.googleapis.com/deepmind-media/gemini/gemini_v1_5_report.pdf" TargetMode="External"/><Relationship Id="rId9" Type="http://schemas.openxmlformats.org/officeDocument/2006/relationships/image" Target="../media/image3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302.14045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4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blog/dall-e/" TargetMode="External"/><Relationship Id="rId5" Type="http://schemas.openxmlformats.org/officeDocument/2006/relationships/image" Target="../media/image44.png"/><Relationship Id="rId4" Type="http://schemas.openxmlformats.org/officeDocument/2006/relationships/hyperlink" Target="https://cdn.openai.com/papers/dall-e-3.pdf" TargetMode="Externa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5.136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238" t="-2011" b="-48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58962"/>
            <a:ext cx="2072287" cy="1240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07F27-F7B3-C7B2-0213-C8C0CFF1B9C4}"/>
              </a:ext>
            </a:extLst>
          </p:cNvPr>
          <p:cNvSpPr txBox="1"/>
          <p:nvPr/>
        </p:nvSpPr>
        <p:spPr>
          <a:xfrm>
            <a:off x="4724400" y="2840696"/>
            <a:ext cx="3780697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8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9494908" y="64068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74067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155449" y="5683590"/>
            <a:ext cx="36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690225"/>
            <a:ext cx="943833" cy="14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336686" y="1480979"/>
            <a:ext cx="1771888" cy="120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075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40531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55533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2F1F5-3DFD-70EE-93DA-28723B2BFF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4535901"/>
            <a:ext cx="2213825" cy="8838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01B1DE-16EA-0B24-E3B8-51F4FF464657}"/>
              </a:ext>
            </a:extLst>
          </p:cNvPr>
          <p:cNvSpPr txBox="1"/>
          <p:nvPr/>
        </p:nvSpPr>
        <p:spPr>
          <a:xfrm>
            <a:off x="11209947" y="54373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</a:t>
                </a:r>
                <a:r>
                  <a:rPr lang="en-GB" sz="2400" dirty="0"/>
                  <a:t>mainly</a:t>
                </a:r>
                <a:r>
                  <a:rPr lang="en-DE" sz="2400" dirty="0"/>
                  <a:t> in terms of efficiency</a:t>
                </a:r>
                <a:r>
                  <a:rPr lang="en-GB" sz="2400" dirty="0"/>
                  <a:t> (especially for larger context length, </a:t>
                </a:r>
                <a:r>
                  <a:rPr lang="en-DE" sz="2400" dirty="0">
                    <a:sym typeface="Wingdings" pitchFamily="2" charset="2"/>
                  </a:rPr>
                  <a:t>modeling of long-range dependencies</a:t>
                </a:r>
                <a:r>
                  <a:rPr lang="en-GB" sz="2400" dirty="0"/>
                  <a:t>),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</a:t>
                </a:r>
                <a:r>
                  <a:rPr lang="en-GB" sz="2400" dirty="0" err="1"/>
                  <a:t>softmax</a:t>
                </a:r>
                <a:r>
                  <a:rPr lang="en-GB" sz="2400" dirty="0"/>
                  <a:t> dominated by largest elements </a:t>
                </a:r>
                <a:r>
                  <a:rPr lang="en-GB" sz="2400" dirty="0">
                    <a:sym typeface="Wingdings" panose="05000000000000000000" pitchFamily="2" charset="2"/>
                  </a:rPr>
                  <a:t> </a:t>
                </a:r>
                <a:r>
                  <a:rPr lang="en-GB" sz="2400" dirty="0"/>
                  <a:t>only compute dot-product attention for keys closest to query (locality-sensitive hashing)</a:t>
                </a:r>
              </a:p>
              <a:p>
                <a:r>
                  <a:rPr lang="en-GB" sz="2400" dirty="0"/>
                  <a:t>convolutional structure: 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</a:t>
                </a:r>
                <a:r>
                  <a:rPr lang="en-GB" sz="2400" dirty="0"/>
                  <a:t>for flexible context </a:t>
                </a:r>
                <a:r>
                  <a:rPr lang="en-DE" sz="2400" dirty="0"/>
                  <a:t>length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  <a:blipFill>
                <a:blip r:embed="rId9"/>
                <a:stretch>
                  <a:fillRect l="-928" t="-1754" r="-522" b="-16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871BC-8BAE-0CE6-360E-E76100732579}"/>
              </a:ext>
            </a:extLst>
          </p:cNvPr>
          <p:cNvSpPr txBox="1"/>
          <p:nvPr/>
        </p:nvSpPr>
        <p:spPr>
          <a:xfrm>
            <a:off x="838200" y="6308209"/>
            <a:ext cx="1134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GPT guide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87E5E2-A617-2E79-1707-CE1E29634C2B}"/>
              </a:ext>
            </a:extLst>
          </p:cNvPr>
          <p:cNvSpPr txBox="1"/>
          <p:nvPr/>
        </p:nvSpPr>
        <p:spPr>
          <a:xfrm>
            <a:off x="9546296" y="136525"/>
            <a:ext cx="2534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4"/>
              </a:rPr>
              <a:t>increasing context length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7F56-77AB-1946-E2CD-4A6EBB65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 Chat Capabilities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19E2B-EC08-978E-9FC7-8190641B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DD3BA6-0A78-6536-35D8-4264C605E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62452"/>
            <a:ext cx="10700951" cy="34746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A5A6C1-7324-9B72-D29B-E3A55B1854B1}"/>
              </a:ext>
            </a:extLst>
          </p:cNvPr>
          <p:cNvSpPr txBox="1"/>
          <p:nvPr/>
        </p:nvSpPr>
        <p:spPr>
          <a:xfrm>
            <a:off x="6369839" y="437660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1893D-E3E3-BBBA-EE05-BE9EFD6E35FC}"/>
              </a:ext>
            </a:extLst>
          </p:cNvPr>
          <p:cNvSpPr txBox="1"/>
          <p:nvPr/>
        </p:nvSpPr>
        <p:spPr>
          <a:xfrm>
            <a:off x="838200" y="5677095"/>
            <a:ext cx="11077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one step further: reinforcement learning from human feedback (</a:t>
            </a:r>
            <a:r>
              <a:rPr lang="en-GB" sz="2400" dirty="0">
                <a:hlinkClick r:id="rId4"/>
              </a:rPr>
              <a:t>RLHF</a:t>
            </a:r>
            <a:r>
              <a:rPr lang="en-GB" sz="2400" dirty="0"/>
              <a:t>), e.g., in ChatGPT</a:t>
            </a:r>
          </a:p>
        </p:txBody>
      </p:sp>
    </p:spTree>
    <p:extLst>
      <p:ext uri="{BB962C8B-B14F-4D97-AF65-F5344CB8AC3E}">
        <p14:creationId xmlns:p14="http://schemas.microsoft.com/office/powerpoint/2010/main" val="666369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423" y="1825625"/>
            <a:ext cx="944879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ACDA-58DE-C671-C490-9A25C570A6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74395" y="1005021"/>
            <a:ext cx="2390243" cy="5344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67208A-C2CD-8126-638D-2517BFC96589}"/>
              </a:ext>
            </a:extLst>
          </p:cNvPr>
          <p:cNvSpPr txBox="1"/>
          <p:nvPr/>
        </p:nvSpPr>
        <p:spPr>
          <a:xfrm>
            <a:off x="11632120" y="634956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</a:t>
            </a:r>
            <a:r>
              <a:rPr lang="en-GB" dirty="0">
                <a:hlinkClick r:id="rId2"/>
              </a:rPr>
              <a:t>mixture of experts</a:t>
            </a:r>
            <a:r>
              <a:rPr lang="en-GB" dirty="0"/>
              <a:t> (e.g., </a:t>
            </a:r>
            <a:r>
              <a:rPr lang="en-GB" dirty="0" err="1">
                <a:hlinkClick r:id="rId3"/>
              </a:rPr>
              <a:t>Mixtral</a:t>
            </a:r>
            <a:r>
              <a:rPr lang="en-GB" dirty="0">
                <a:hlinkClick r:id="rId3"/>
              </a:rPr>
              <a:t> 8x7B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5"/>
              </a:rPr>
              <a:t>Longformer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6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</a:t>
            </a:r>
          </a:p>
          <a:p>
            <a:pPr lvl="1"/>
            <a:r>
              <a:rPr lang="en-GB" dirty="0"/>
              <a:t>let LLM agents show reasoning/planning capabilities</a:t>
            </a:r>
          </a:p>
          <a:p>
            <a:pPr lvl="1"/>
            <a:r>
              <a:rPr lang="en-GB" dirty="0"/>
              <a:t>use tools (also embodiment/grounding)</a:t>
            </a:r>
          </a:p>
          <a:p>
            <a:pPr lvl="1"/>
            <a:r>
              <a:rPr lang="en-GB" dirty="0"/>
              <a:t>prompt optimization (e.g., </a:t>
            </a:r>
            <a:r>
              <a:rPr lang="en-GB" dirty="0">
                <a:hlinkClick r:id="rId7"/>
              </a:rPr>
              <a:t>OPRO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8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449158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305169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5222789" y="3640213"/>
            <a:ext cx="3854442" cy="1681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7466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59181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ED41-70D5-80B2-9BFF-9A06034857FF}"/>
              </a:ext>
            </a:extLst>
          </p:cNvPr>
          <p:cNvSpPr txBox="1"/>
          <p:nvPr/>
        </p:nvSpPr>
        <p:spPr>
          <a:xfrm>
            <a:off x="279301" y="6352143"/>
            <a:ext cx="606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multimodal understanding of inputs: text, audio, images, video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E76F0-7C55-B3F1-5699-637A993D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10C09-6F15-99CA-8C5A-7A02262CD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5164" y="0"/>
            <a:ext cx="590167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200411-FF70-25C1-C2F2-206D286BE771}"/>
              </a:ext>
            </a:extLst>
          </p:cNvPr>
          <p:cNvSpPr txBox="1"/>
          <p:nvPr/>
        </p:nvSpPr>
        <p:spPr>
          <a:xfrm>
            <a:off x="8419363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786449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</a:t>
            </a:r>
            <a:r>
              <a:rPr lang="en-GB" dirty="0"/>
              <a:t>Image Synthesis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0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</a:p>
          <a:p>
            <a:pPr marL="0" indent="0">
              <a:buNone/>
            </a:pP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GB" sz="2800" dirty="0"/>
              <a:t>, </a:t>
            </a:r>
            <a:r>
              <a:rPr lang="en-DE" sz="2800" dirty="0">
                <a:hlinkClick r:id="rId3"/>
              </a:rPr>
              <a:t>DALL-E 2</a:t>
            </a:r>
            <a:r>
              <a:rPr lang="en-GB" sz="2800" dirty="0"/>
              <a:t>, </a:t>
            </a:r>
            <a:r>
              <a:rPr lang="en-GB" sz="2800" dirty="0">
                <a:hlinkClick r:id="rId4"/>
              </a:rPr>
              <a:t>DALL-E 3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endParaRPr lang="en-GB" dirty="0"/>
          </a:p>
          <a:p>
            <a:pPr marL="0" indent="0">
              <a:buNone/>
            </a:pPr>
            <a:r>
              <a:rPr lang="en-DE" sz="2800" dirty="0"/>
              <a:t>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9722" y="4136042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59207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  <a:r>
              <a:rPr lang="en-GB" sz="2400" dirty="0"/>
              <a:t> (longer sequences)</a:t>
            </a: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670901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39018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alternative: direct operation on bytes (e.g., </a:t>
            </a:r>
            <a:r>
              <a:rPr lang="en-GB" sz="2600" dirty="0">
                <a:hlinkClick r:id="rId2"/>
              </a:rPr>
              <a:t>ByT5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18085</TotalTime>
  <Words>2623</Words>
  <Application>Microsoft Office PowerPoint</Application>
  <PresentationFormat>Widescreen</PresentationFormat>
  <Paragraphs>407</Paragraphs>
  <Slides>45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Learning: A New Paradigm</vt:lpstr>
      <vt:lpstr>Improve Chat Capabilities</vt:lpstr>
      <vt:lpstr>Size Matters: LARGE Language Models</vt:lpstr>
      <vt:lpstr>Struggling with Facts</vt:lpstr>
      <vt:lpstr>Application</vt:lpstr>
      <vt:lpstr>LLMs in Plain Terms</vt:lpstr>
      <vt:lpstr>What You Get Is What You Asked For</vt:lpstr>
      <vt:lpstr>Hot LLM Research Topics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Image Understanding and Multi-Purpose Models</vt:lpstr>
      <vt:lpstr>PowerPoint Presentation</vt:lpstr>
      <vt:lpstr>PowerPoint Presentation</vt:lpstr>
      <vt:lpstr>Preview: Image Synthesis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</dc:title>
  <dc:creator>Felix Wick</dc:creator>
  <cp:lastModifiedBy>Wick, Felix</cp:lastModifiedBy>
  <cp:revision>384</cp:revision>
  <dcterms:created xsi:type="dcterms:W3CDTF">2022-07-19T11:32:37Z</dcterms:created>
  <dcterms:modified xsi:type="dcterms:W3CDTF">2024-02-16T20:29:16Z</dcterms:modified>
</cp:coreProperties>
</file>

<file path=docProps/thumbnail.jpeg>
</file>